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2" r:id="rId4"/>
    <p:sldId id="263" r:id="rId5"/>
    <p:sldId id="259" r:id="rId6"/>
    <p:sldId id="260" r:id="rId7"/>
    <p:sldId id="264" r:id="rId8"/>
    <p:sldId id="266" r:id="rId9"/>
    <p:sldId id="267" r:id="rId1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199" autoAdjust="0"/>
  </p:normalViewPr>
  <p:slideViewPr>
    <p:cSldViewPr snapToGrid="0">
      <p:cViewPr>
        <p:scale>
          <a:sx n="50" d="100"/>
          <a:sy n="50" d="100"/>
        </p:scale>
        <p:origin x="10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054BFB-FC82-4414-922C-797F1721456D}" type="datetimeFigureOut">
              <a:rPr lang="es-ES" smtClean="0"/>
              <a:t>30/10/2023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24CC3A-8839-46AA-86E5-B236E3457DB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8895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ROW_NUMBER()</a:t>
            </a:r>
            <a:r>
              <a:rPr lang="es-E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 SQL asigna un número secuencial a cada fila de un conjunto de datos</a:t>
            </a:r>
          </a:p>
          <a:p>
            <a:r>
              <a:rPr lang="es-ES" dirty="0" smtClean="0"/>
              <a:t>PARTITION BY </a:t>
            </a:r>
            <a:r>
              <a:rPr lang="es-ES" dirty="0" err="1" smtClean="0"/>
              <a:t>c.customer_id</a:t>
            </a:r>
            <a:r>
              <a:rPr lang="es-E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conteo y el orden se aplicarán para cada cliente individualmente. Cada cliente tendrá su propio conjunto de numeración de filas.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24CC3A-8839-46AA-86E5-B236E3457DB0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5806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ROW_NUMBER()</a:t>
            </a:r>
            <a:r>
              <a:rPr lang="es-E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 SQL asigna un número secuencial a cada fila de un conjunto de datos</a:t>
            </a:r>
          </a:p>
          <a:p>
            <a:r>
              <a:rPr lang="es-ES" dirty="0" smtClean="0"/>
              <a:t>PARTITION BY </a:t>
            </a:r>
            <a:r>
              <a:rPr lang="es-ES" dirty="0" err="1" smtClean="0"/>
              <a:t>c.customer_id</a:t>
            </a:r>
            <a:r>
              <a:rPr lang="es-E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el conteo y el orden se aplicarán para cada cliente individualmente. Cada cliente tendrá su propio conjunto de numeración de filas.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24CC3A-8839-46AA-86E5-B236E3457DB0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2154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91333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6687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65881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314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65602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06185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93898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13569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80352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6899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55071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D0C78-65E4-4AC4-B4B5-B10406E1D7A2}" type="datetimeFigureOut">
              <a:rPr lang="es-ES" smtClean="0"/>
              <a:t>30/10/2023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582608-8E40-456A-89FA-5C9119FD782B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10770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6921500" y="5346700"/>
            <a:ext cx="205537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sz="2800" dirty="0" smtClean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SQL Project</a:t>
            </a:r>
          </a:p>
          <a:p>
            <a:pPr algn="r"/>
            <a:r>
              <a:rPr lang="es-ES" sz="2800" dirty="0" smtClean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Ironhack</a:t>
            </a:r>
          </a:p>
          <a:p>
            <a:pPr algn="r"/>
            <a:r>
              <a:rPr lang="es-ES" sz="2800" dirty="0" smtClean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2023</a:t>
            </a:r>
            <a:endParaRPr lang="es-ES" sz="2800" dirty="0">
              <a:solidFill>
                <a:schemeClr val="bg1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0547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869757"/>
              </p:ext>
            </p:extLst>
          </p:nvPr>
        </p:nvGraphicFramePr>
        <p:xfrm>
          <a:off x="192926" y="2274727"/>
          <a:ext cx="8827784" cy="27881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7826">
                  <a:extLst>
                    <a:ext uri="{9D8B030D-6E8A-4147-A177-3AD203B41FA5}">
                      <a16:colId xmlns:a16="http://schemas.microsoft.com/office/drawing/2014/main" val="1643781764"/>
                    </a:ext>
                  </a:extLst>
                </a:gridCol>
                <a:gridCol w="1880482">
                  <a:extLst>
                    <a:ext uri="{9D8B030D-6E8A-4147-A177-3AD203B41FA5}">
                      <a16:colId xmlns:a16="http://schemas.microsoft.com/office/drawing/2014/main" val="3003148339"/>
                    </a:ext>
                  </a:extLst>
                </a:gridCol>
                <a:gridCol w="1612710">
                  <a:extLst>
                    <a:ext uri="{9D8B030D-6E8A-4147-A177-3AD203B41FA5}">
                      <a16:colId xmlns:a16="http://schemas.microsoft.com/office/drawing/2014/main" val="4003185828"/>
                    </a:ext>
                  </a:extLst>
                </a:gridCol>
                <a:gridCol w="1412967">
                  <a:extLst>
                    <a:ext uri="{9D8B030D-6E8A-4147-A177-3AD203B41FA5}">
                      <a16:colId xmlns:a16="http://schemas.microsoft.com/office/drawing/2014/main" val="824726513"/>
                    </a:ext>
                  </a:extLst>
                </a:gridCol>
                <a:gridCol w="2793799">
                  <a:extLst>
                    <a:ext uri="{9D8B030D-6E8A-4147-A177-3AD203B41FA5}">
                      <a16:colId xmlns:a16="http://schemas.microsoft.com/office/drawing/2014/main" val="2226526970"/>
                    </a:ext>
                  </a:extLst>
                </a:gridCol>
              </a:tblGrid>
              <a:tr h="401838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Tabla</a:t>
                      </a:r>
                      <a:endParaRPr lang="es-ES" sz="2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Nulos</a:t>
                      </a:r>
                      <a:endParaRPr lang="es-ES" sz="2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Duplicated</a:t>
                      </a:r>
                      <a:endParaRPr lang="es-ES" sz="2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Drop</a:t>
                      </a:r>
                      <a:endParaRPr lang="es-ES" sz="2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Changes</a:t>
                      </a:r>
                      <a:endParaRPr lang="es-ES" sz="2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39267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actor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SUSAN</a:t>
                      </a:r>
                      <a:r>
                        <a:rPr lang="es-ES" sz="1600" baseline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 DAVIS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Capitalize</a:t>
                      </a:r>
                      <a:r>
                        <a:rPr lang="es-ES" sz="1600" baseline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 first &amp; last name</a:t>
                      </a:r>
                      <a:endParaRPr lang="es-ES" sz="1600" dirty="0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613725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category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165081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film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original</a:t>
                      </a:r>
                      <a:r>
                        <a:rPr lang="es-ES" sz="1600" baseline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 language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Upper title &amp; description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290137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inventory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False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529367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language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5009858"/>
                  </a:ext>
                </a:extLst>
              </a:tr>
              <a:tr h="304551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old_HDD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release_year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996197"/>
                  </a:ext>
                </a:extLst>
              </a:tr>
              <a:tr h="374624"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rental</a:t>
                      </a:r>
                      <a:endParaRPr lang="es-E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No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Adobe Fan Heiti Std B" panose="020B0700000000000000" pitchFamily="34" charset="-128"/>
                          <a:ea typeface="Adobe Fan Heiti Std B" panose="020B0700000000000000" pitchFamily="34" charset="-128"/>
                        </a:rPr>
                        <a:t>last_update</a:t>
                      </a:r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dobe Fan Heiti Std B" panose="020B0700000000000000" pitchFamily="34" charset="-128"/>
                        <a:ea typeface="Adobe Fan Heiti Std B" panose="020B0700000000000000" pitchFamily="34" charset="-128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3068306"/>
                  </a:ext>
                </a:extLst>
              </a:tr>
            </a:tbl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192926" y="914400"/>
            <a:ext cx="31069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I. Data </a:t>
            </a:r>
            <a:r>
              <a:rPr lang="es-ES" sz="3200" dirty="0" err="1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Cleaning</a:t>
            </a:r>
            <a:endParaRPr lang="es-E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59166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192926" y="419100"/>
            <a:ext cx="37192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II. Data </a:t>
            </a:r>
            <a:r>
              <a:rPr lang="es-ES" sz="3200" dirty="0" err="1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Exploration</a:t>
            </a:r>
            <a:endParaRPr lang="es-E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2926" y="1118175"/>
            <a:ext cx="7132081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2.1</a:t>
            </a:r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. </a:t>
            </a:r>
            <a:r>
              <a:rPr lang="en-US" b="1" dirty="0" err="1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special_features</a:t>
            </a:r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:</a:t>
            </a:r>
          </a:p>
          <a:p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 </a:t>
            </a:r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 </a:t>
            </a:r>
            <a:r>
              <a:rPr lang="en-US" b="1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 New table </a:t>
            </a: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“</a:t>
            </a:r>
            <a:r>
              <a:rPr lang="en-US" dirty="0" err="1">
                <a:latin typeface="Bahnschrift Light" panose="020B0502040204020203" pitchFamily="34" charset="0"/>
                <a:ea typeface="Adobe Fan Heiti Std B" panose="020B0700000000000000" pitchFamily="34" charset="-128"/>
              </a:rPr>
              <a:t>special_features</a:t>
            </a: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”</a:t>
            </a:r>
          </a:p>
          <a:p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   </a:t>
            </a:r>
            <a:r>
              <a:rPr lang="en-US" dirty="0" err="1">
                <a:latin typeface="Bahnschrift Light" panose="020B0502040204020203" pitchFamily="34" charset="0"/>
                <a:ea typeface="Adobe Fan Heiti Std B" panose="020B0700000000000000" pitchFamily="34" charset="-128"/>
              </a:rPr>
              <a:t>Asociation</a:t>
            </a: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with “films”: many to many</a:t>
            </a:r>
          </a:p>
          <a:p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   New table “</a:t>
            </a:r>
            <a:r>
              <a:rPr lang="en-US" dirty="0" err="1">
                <a:latin typeface="Bahnschrift Light" panose="020B0502040204020203" pitchFamily="34" charset="0"/>
                <a:ea typeface="Adobe Fan Heiti Std B" panose="020B0700000000000000" pitchFamily="34" charset="-128"/>
              </a:rPr>
              <a:t>film_has_special_features</a:t>
            </a: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”</a:t>
            </a:r>
          </a:p>
          <a:p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/>
            </a:r>
            <a:b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</a:br>
            <a:r>
              <a:rPr lang="en-US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2.2</a:t>
            </a:r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. </a:t>
            </a:r>
            <a:r>
              <a:rPr lang="en-US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category</a:t>
            </a:r>
            <a:endParaRPr lang="en-US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   </a:t>
            </a:r>
            <a:r>
              <a:rPr lang="en-US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category_id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to film from </a:t>
            </a:r>
            <a:r>
              <a:rPr lang="en-US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old_HDD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/>
            </a:r>
            <a:b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</a:b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  </a:t>
            </a: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Nan to new </a:t>
            </a: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"category": "Unknown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"</a:t>
            </a:r>
            <a:endParaRPr lang="en-US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  <a:p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/>
            </a:r>
            <a:b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US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2.3</a:t>
            </a:r>
            <a:r>
              <a:rPr lang="en-US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. films &amp; actor</a:t>
            </a:r>
            <a:endParaRPr lang="en-US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   </a:t>
            </a: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Add </a:t>
            </a:r>
            <a:r>
              <a:rPr lang="en-US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film_id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</a:t>
            </a: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to </a:t>
            </a:r>
            <a:r>
              <a:rPr lang="en-US" dirty="0" err="1">
                <a:latin typeface="Bahnschrift Light" panose="020B0502040204020203" pitchFamily="34" charset="0"/>
                <a:ea typeface="Adobe Fan Heiti Std B" panose="020B0700000000000000" pitchFamily="34" charset="-128"/>
              </a:rPr>
              <a:t>old_HDD</a:t>
            </a:r>
            <a:endParaRPr lang="en-US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  <a:p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 Add </a:t>
            </a:r>
            <a:r>
              <a:rPr lang="en-US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actor_id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to </a:t>
            </a:r>
            <a:r>
              <a:rPr lang="en-US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old_HDD</a:t>
            </a:r>
            <a:endParaRPr lang="en-US" dirty="0" smtClean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  <a:p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Delete everything else, so we’ve got </a:t>
            </a: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"</a:t>
            </a:r>
            <a:r>
              <a:rPr lang="en-US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film_has_actor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“</a:t>
            </a:r>
          </a:p>
          <a:p>
            <a:r>
              <a:rPr lang="en-US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/>
            </a:r>
            <a:br>
              <a:rPr lang="en-US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US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2.4. Inventory &amp; rental</a:t>
            </a:r>
            <a:endParaRPr lang="en-US" dirty="0" smtClean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r>
              <a:rPr lang="en-US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   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One film at a time? No way…</a:t>
            </a:r>
          </a:p>
          <a:p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 Reconvert Inventory to </a:t>
            </a:r>
            <a:r>
              <a:rPr lang="en-US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rental_detail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with “</a:t>
            </a:r>
            <a:r>
              <a:rPr lang="en-US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film_id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” and “</a:t>
            </a:r>
            <a:r>
              <a:rPr lang="en-US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rental_id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”</a:t>
            </a:r>
          </a:p>
          <a:p>
            <a:r>
              <a:rPr lang="en-US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/>
            </a:r>
            <a:br>
              <a:rPr lang="en-US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US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2.5 "language"</a:t>
            </a:r>
            <a:endParaRPr lang="en-US" dirty="0" smtClean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   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Add 'Unknown</a:t>
            </a: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' 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to language for </a:t>
            </a:r>
            <a:r>
              <a:rPr lang="en-US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original_language_id</a:t>
            </a:r>
            <a:r>
              <a:rPr lang="en-US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</a:t>
            </a:r>
            <a:r>
              <a:rPr lang="en-US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in film</a:t>
            </a:r>
          </a:p>
          <a:p>
            <a:endParaRPr lang="es-ES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9174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573926" y="1282700"/>
            <a:ext cx="36984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III. </a:t>
            </a:r>
            <a:r>
              <a:rPr lang="es-ES" sz="3200" dirty="0" err="1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Database</a:t>
            </a:r>
            <a:r>
              <a:rPr lang="es-E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 </a:t>
            </a:r>
            <a:r>
              <a:rPr lang="es-ES" sz="3200" dirty="0" err="1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Filling</a:t>
            </a:r>
            <a:endParaRPr lang="es-E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73926" y="2324675"/>
            <a:ext cx="5171609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3.1</a:t>
            </a:r>
            <a:r>
              <a:rPr lang="en-US" sz="2000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. </a:t>
            </a:r>
            <a:r>
              <a:rPr lang="en-US" sz="2000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New records for film</a:t>
            </a:r>
          </a:p>
          <a:p>
            <a:r>
              <a:rPr lang="en-US" sz="2000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   </a:t>
            </a:r>
            <a:r>
              <a:rPr lang="en-US" sz="20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Thanks to Faker library</a:t>
            </a:r>
          </a:p>
          <a:p>
            <a:endParaRPr lang="en-US" sz="2000" dirty="0" smtClean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  <a:p>
            <a:endParaRPr lang="en-US" sz="2000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  <a:p>
            <a:r>
              <a:rPr lang="en-US" sz="2000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3.2. Records </a:t>
            </a:r>
            <a:r>
              <a:rPr lang="en-US" sz="2000" b="1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for </a:t>
            </a:r>
            <a:r>
              <a:rPr lang="en-US" sz="2000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new table “customer</a:t>
            </a:r>
            <a:endParaRPr lang="en-US" sz="2000" b="1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r>
              <a:rPr lang="en-US" sz="2000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   Thanks to Faker </a:t>
            </a:r>
            <a:r>
              <a:rPr lang="en-US" sz="20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library too</a:t>
            </a:r>
          </a:p>
          <a:p>
            <a:endParaRPr lang="en-US" sz="2000" dirty="0" smtClean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  <a:p>
            <a:endParaRPr lang="en-US" sz="2000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  <a:p>
            <a:r>
              <a:rPr lang="en-US" sz="2000" b="1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3.3. Fill new “price” column in “rental”</a:t>
            </a:r>
            <a:endParaRPr lang="en-US" sz="2000" b="1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r>
              <a:rPr lang="en-US" sz="2000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   </a:t>
            </a:r>
            <a:r>
              <a:rPr lang="en-US" sz="20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With a simple function</a:t>
            </a:r>
          </a:p>
          <a:p>
            <a:endParaRPr lang="es-ES" sz="20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9004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87" y="1785021"/>
            <a:ext cx="8888235" cy="4482917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3" name="Rectángulo 2"/>
          <p:cNvSpPr/>
          <p:nvPr/>
        </p:nvSpPr>
        <p:spPr>
          <a:xfrm>
            <a:off x="7378700" y="3601853"/>
            <a:ext cx="1569720" cy="942207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ángulo 3"/>
          <p:cNvSpPr/>
          <p:nvPr/>
        </p:nvSpPr>
        <p:spPr>
          <a:xfrm>
            <a:off x="5299677" y="1909234"/>
            <a:ext cx="1994356" cy="982712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/>
          <p:cNvSpPr/>
          <p:nvPr/>
        </p:nvSpPr>
        <p:spPr>
          <a:xfrm>
            <a:off x="211211" y="1993900"/>
            <a:ext cx="1350889" cy="1727200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/>
          <p:cNvSpPr/>
          <p:nvPr/>
        </p:nvSpPr>
        <p:spPr>
          <a:xfrm>
            <a:off x="278944" y="4026478"/>
            <a:ext cx="1376289" cy="1752021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/>
          <p:cNvSpPr/>
          <p:nvPr/>
        </p:nvSpPr>
        <p:spPr>
          <a:xfrm>
            <a:off x="3914726" y="4800600"/>
            <a:ext cx="1313441" cy="944033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/>
          <p:cNvSpPr/>
          <p:nvPr/>
        </p:nvSpPr>
        <p:spPr>
          <a:xfrm>
            <a:off x="3575508" y="1923493"/>
            <a:ext cx="1567992" cy="944033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3880308" y="3065978"/>
            <a:ext cx="1218742" cy="944033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/>
          <p:cNvSpPr txBox="1"/>
          <p:nvPr/>
        </p:nvSpPr>
        <p:spPr>
          <a:xfrm>
            <a:off x="4424742" y="3974473"/>
            <a:ext cx="8034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 smtClean="0">
                <a:solidFill>
                  <a:schemeClr val="accent2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Inventory</a:t>
            </a:r>
            <a:endParaRPr lang="es-ES" sz="1100" dirty="0">
              <a:solidFill>
                <a:schemeClr val="accent2">
                  <a:lumMod val="75000"/>
                </a:schemeClr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2" name="CuadroTexto 11"/>
          <p:cNvSpPr txBox="1"/>
          <p:nvPr/>
        </p:nvSpPr>
        <p:spPr>
          <a:xfrm>
            <a:off x="4489679" y="5744633"/>
            <a:ext cx="7889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 smtClean="0">
                <a:solidFill>
                  <a:schemeClr val="accent2">
                    <a:lumMod val="75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Old_HDD</a:t>
            </a:r>
            <a:endParaRPr lang="es-ES" sz="1100" dirty="0">
              <a:solidFill>
                <a:schemeClr val="accent2">
                  <a:lumMod val="75000"/>
                </a:schemeClr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4" name="CuadroTexto 13"/>
          <p:cNvSpPr txBox="1"/>
          <p:nvPr/>
        </p:nvSpPr>
        <p:spPr>
          <a:xfrm>
            <a:off x="192926" y="914400"/>
            <a:ext cx="14959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VI. ERD</a:t>
            </a:r>
            <a:endParaRPr lang="es-E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345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92926" y="914400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V. </a:t>
            </a:r>
            <a:r>
              <a:rPr lang="es-ES" sz="3200" dirty="0" err="1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Querys</a:t>
            </a:r>
            <a:endParaRPr lang="es-E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301" y="2302325"/>
            <a:ext cx="3496163" cy="819264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026583" y="1728880"/>
            <a:ext cx="19768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Best</a:t>
            </a:r>
            <a:r>
              <a:rPr lang="es-E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</a:t>
            </a:r>
            <a:r>
              <a:rPr lang="es-ES" sz="2800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Seller</a:t>
            </a:r>
            <a:endParaRPr lang="es-ES" sz="2800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265" y="4022591"/>
            <a:ext cx="2553056" cy="1295581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5742128" y="3465608"/>
            <a:ext cx="28873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Special</a:t>
            </a:r>
            <a:r>
              <a:rPr lang="es-E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</a:t>
            </a:r>
            <a:r>
              <a:rPr lang="es-ES" sz="2800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Features</a:t>
            </a:r>
            <a:endParaRPr lang="es-ES" sz="2800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5"/>
          <a:srcRect l="11686" t="1802"/>
          <a:stretch/>
        </p:blipFill>
        <p:spPr>
          <a:xfrm>
            <a:off x="365892" y="2343725"/>
            <a:ext cx="4424501" cy="2974447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1204526" y="1728880"/>
            <a:ext cx="2146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Top 10 Films</a:t>
            </a:r>
            <a:endParaRPr lang="es-ES" sz="2800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5585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92926" y="914400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V. </a:t>
            </a:r>
            <a:r>
              <a:rPr lang="es-ES" sz="3200" dirty="0" err="1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Querys</a:t>
            </a:r>
            <a:endParaRPr lang="es-E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3038299" y="2097753"/>
            <a:ext cx="3339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Top 10 Horror Films</a:t>
            </a:r>
            <a:endParaRPr lang="es-ES" sz="2800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7" y="2787751"/>
            <a:ext cx="9122463" cy="208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4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92926" y="914400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V. </a:t>
            </a:r>
            <a:r>
              <a:rPr lang="es-ES" sz="3200" dirty="0" err="1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Querys</a:t>
            </a:r>
            <a:endParaRPr lang="es-E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2182028" y="1708285"/>
            <a:ext cx="47035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Favorite</a:t>
            </a:r>
            <a:r>
              <a:rPr lang="es-E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actor per </a:t>
            </a:r>
            <a:r>
              <a:rPr lang="es-ES" sz="2800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customer</a:t>
            </a:r>
            <a:endParaRPr lang="es-ES" sz="2800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093" y="2440614"/>
            <a:ext cx="7853403" cy="300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56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92926" y="914400"/>
            <a:ext cx="64780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Some </a:t>
            </a:r>
            <a:r>
              <a:rPr lang="en-US" sz="32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ideas that did not make </a:t>
            </a:r>
            <a:r>
              <a:rPr lang="en-U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it...</a:t>
            </a:r>
            <a:endParaRPr lang="es-E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428876" y="2519103"/>
            <a:ext cx="62343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Because</a:t>
            </a:r>
            <a:r>
              <a:rPr lang="es-E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no </a:t>
            </a:r>
            <a:r>
              <a:rPr lang="es-ES" sz="2800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one</a:t>
            </a:r>
            <a:r>
              <a:rPr lang="es-E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has </a:t>
            </a:r>
            <a:r>
              <a:rPr lang="es-ES" sz="2800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one</a:t>
            </a:r>
            <a:r>
              <a:rPr lang="es-E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</a:t>
            </a:r>
            <a:r>
              <a:rPr lang="es-ES" sz="2800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now</a:t>
            </a:r>
            <a:r>
              <a:rPr lang="es-E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 a </a:t>
            </a:r>
            <a:r>
              <a:rPr lang="es-ES" sz="2800" dirty="0" err="1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days</a:t>
            </a:r>
            <a:r>
              <a:rPr lang="es-E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…</a:t>
            </a:r>
            <a:endParaRPr lang="es-ES" sz="2800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428876" y="1967413"/>
            <a:ext cx="35461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DVD readers table</a:t>
            </a:r>
            <a:endParaRPr lang="es-E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428877" y="3940523"/>
            <a:ext cx="86157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For </a:t>
            </a:r>
            <a:r>
              <a:rPr lang="en-US" sz="2800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promotions in the run-up to the awards ceremony</a:t>
            </a:r>
            <a:endParaRPr lang="es-ES" sz="2800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428878" y="3388833"/>
            <a:ext cx="28953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Actors</a:t>
            </a:r>
            <a:r>
              <a:rPr lang="en-US" sz="32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' awards</a:t>
            </a:r>
            <a:endParaRPr lang="es-E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428876" y="5792830"/>
            <a:ext cx="86157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To reward </a:t>
            </a:r>
            <a:r>
              <a:rPr lang="en-US" sz="2800" dirty="0">
                <a:latin typeface="Bahnschrift Light" panose="020B0502040204020203" pitchFamily="34" charset="0"/>
                <a:ea typeface="Adobe Fan Heiti Std B" panose="020B0700000000000000" pitchFamily="34" charset="-128"/>
              </a:rPr>
              <a:t>those who behave well </a:t>
            </a:r>
            <a:endParaRPr lang="es-ES" sz="2800" dirty="0">
              <a:latin typeface="Bahnschrift Light" panose="020B0502040204020203" pitchFamily="34" charset="0"/>
              <a:ea typeface="Adobe Fan Heiti Std B" panose="020B0700000000000000" pitchFamily="34" charset="-128"/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428877" y="5241140"/>
            <a:ext cx="3725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Customer category</a:t>
            </a:r>
            <a:endParaRPr lang="es-ES" sz="32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0068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227</Words>
  <Application>Microsoft Office PowerPoint</Application>
  <PresentationFormat>Presentación en pantalla (4:3)</PresentationFormat>
  <Paragraphs>90</Paragraphs>
  <Slides>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Adobe Fan Heiti Std B</vt:lpstr>
      <vt:lpstr>Arial</vt:lpstr>
      <vt:lpstr>Bahnschrift Light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María José Perales</dc:creator>
  <cp:lastModifiedBy>María José Perales</cp:lastModifiedBy>
  <cp:revision>13</cp:revision>
  <dcterms:created xsi:type="dcterms:W3CDTF">2023-10-30T17:10:50Z</dcterms:created>
  <dcterms:modified xsi:type="dcterms:W3CDTF">2023-10-30T21:49:03Z</dcterms:modified>
</cp:coreProperties>
</file>

<file path=docProps/thumbnail.jpeg>
</file>